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03645-DCFE-47FC-8A66-F9A45A422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1150" y="1247140"/>
            <a:ext cx="7891760" cy="3450844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D509FA-7BD7-4D45-998F-0E43038F1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1150" y="4818126"/>
            <a:ext cx="7891760" cy="1268984"/>
          </a:xfrm>
        </p:spPr>
        <p:txBody>
          <a:bodyPr anchor="b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03A0B2-4A2F-D846-A5E6-FB7CB9A031F7}"/>
              </a:ext>
            </a:extLst>
          </p:cNvPr>
          <p:cNvSpPr/>
          <p:nvPr/>
        </p:nvSpPr>
        <p:spPr>
          <a:xfrm>
            <a:off x="1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F573F1D-73A7-FB41-BCAD-FC9AA7DEF4F5}"/>
              </a:ext>
            </a:extLst>
          </p:cNvPr>
          <p:cNvSpPr/>
          <p:nvPr/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FA51C-E4FE-4BF2-A2DD-E32DE57D8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449AA12-8195-4182-A7AC-2E7E59DFBDAF}" type="datetimeFigureOut">
              <a:rPr lang="en-US" smtClean="0"/>
              <a:pPr algn="r"/>
              <a:t>1/10/2022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438448-FC2D-4A2F-B7C0-04AC50311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1150" y="6292850"/>
            <a:ext cx="4114800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B07C67E-EAD9-47D8-9559-4E091BC03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87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C53B0-59B2-4B39-93E0-DCFBB932C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525200" cy="15504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C5F7B-98AC-425B-80BD-6C6F3032D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87710" y="2160016"/>
            <a:ext cx="9525200" cy="39261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8C2EE-2433-424A-878C-24514FF5D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EFD20-ADE2-40F3-A071-6D1E97F8F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7D1D5-5E92-48E1-9475-EC122D3FE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FCF945-5CF3-5542-A36A-9CBB738E735E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7D61B-66C5-4341-8F2D-129A9E4D8283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945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7FBCF-6EDB-4883-92D4-612F4D1C55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46380" y="565149"/>
            <a:ext cx="2266530" cy="5611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9D2DF8-B588-416F-AA11-9F3A0DDE6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87710" y="565149"/>
            <a:ext cx="7088929" cy="5611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F7B1D-405D-4EE7-9A23-3F21916C9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B9304-686C-431A-8E7F-D9DD19F4D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A240B-DB2E-46ED-8AC6-744B2C1C7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275F2C-778B-864A-8379-6D0726B18FDC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0051C8-76B3-384B-BCF1-60BB80301FCD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34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C5DD8-8608-4B55-96D8-0AB848C02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3CC0B-7B21-422D-937D-FBD49EE93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0EAFA-89BC-43E9-8EB9-B6B3CD136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50944-70C2-487F-A102-58CDFB94C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7B7B8-A972-455E-9D8C-9B8026A53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‹nº›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CC95119-6D9D-3542-9E0E-4171B33DC9CA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FC92F19-7317-314C-81B7-43B8B687F4E4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90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087F2-AA0E-4F0C-9AD6-235302157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1150" y="1251674"/>
            <a:ext cx="7891760" cy="2914688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37807-96B8-4061-A845-1287216BF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21150" y="4818126"/>
            <a:ext cx="7891760" cy="127152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AF346-9503-4767-BCB4-84B823E27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9605B-A39D-4BEE-B46F-16CF13FA0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1150" y="6292850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5834A-942D-410B-A430-43F9E01FC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D199D5-C485-D449-9804-F755E0907B51}"/>
              </a:ext>
            </a:extLst>
          </p:cNvPr>
          <p:cNvSpPr/>
          <p:nvPr/>
        </p:nvSpPr>
        <p:spPr>
          <a:xfrm>
            <a:off x="1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90D1A7-C550-2540-86C9-EB0FB2EB2E71}"/>
              </a:ext>
            </a:extLst>
          </p:cNvPr>
          <p:cNvSpPr/>
          <p:nvPr/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39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FCAD2-C321-4E81-AEBE-696A90E2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20CD1-0E09-4415-911C-0F5B7341DD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7709" y="2160016"/>
            <a:ext cx="4425437" cy="39270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63EDD-031A-49CA-9130-067550BD0D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48963" y="2160016"/>
            <a:ext cx="4425437" cy="39270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08E79-A0BE-49F3-AE92-7EE5CC78F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8B87C-BF1E-47CF-9A4E-FD4BE32C0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C06E71-46F6-469C-A9CA-E707EBE51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2659F6-6B3B-A545-A45F-FAD238210D47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0637F8-15DE-2240-8BF8-D6E57A337B1A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366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3B26D-64DE-4314-8BD2-25FD618FB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1056" y="457200"/>
            <a:ext cx="9521854" cy="15544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77613-5CEE-4B05-A937-CD43EAAAB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91057" y="2165086"/>
            <a:ext cx="4425696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3E4779-3B5A-4993-9C7F-FB19F1633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91056" y="2988998"/>
            <a:ext cx="4425697" cy="30981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1081A-685C-4C18-9AE9-425106A02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87214" y="2165086"/>
            <a:ext cx="4425696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80F424-FE3A-4B7D-B60C-7AEA2118A5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87214" y="2988998"/>
            <a:ext cx="4425696" cy="30981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4D2A96-CD7D-41BC-BDBE-5E29B7C0B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D1471D-6DDE-4E56-84E9-48136966A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3F451-CF28-4F57-B844-52A665440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1FA03E-7A83-AB41-BB4B-25B04946559A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702630-3C98-A142-9D04-1D852974DC26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3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22D7A-4502-49C3-BAFB-6D46F7A2E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AB67EE-A167-43D1-9C58-7B736CF28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5605B7-599B-450E-9E8D-2A9AE3F30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5BD2B1-8C5F-430B-A0F2-CD5281AB7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DBA877B-B45A-BD48-8FC8-E752E7D7174F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F3343D-2AFA-B544-B40A-315F5EC680B6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7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308016-71BA-4CD3-918D-51613F7F4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B24F46-0425-47C6-9FFB-F69AFFFE8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E7A99-1593-4189-A514-8209CC32A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C15DFD-AB97-AB43-A6C9-2808708C91B4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05BA89-ECA6-2247-ABBB-3C67160202E9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1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E933B-3FC6-4B08-9FBE-2DD48307A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2" y="455362"/>
            <a:ext cx="4043440" cy="1584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FBD4A-4514-4DCE-8F18-914DF3F4E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1232" y="565151"/>
            <a:ext cx="5358384" cy="552196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F18C85-0675-4202-B796-352766854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87712" y="2039874"/>
            <a:ext cx="4043440" cy="38291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0079E5-F934-4D04-866F-F7CB5B08A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5FC94-7915-439A-B937-F02D1BB03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69B19-4156-4584-B1DC-4F42F200B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1B6031-8ABE-F648-8E05-3D08D0D54B53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ABD855-35E6-BE4F-8B03-FD12DDB32E10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140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E1F3B-090C-4BB5-84BE-8ED0FC598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1" y="455362"/>
            <a:ext cx="4043436" cy="1584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97C49E-9426-4B24-B2A7-C54B89DA6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71232" y="565150"/>
            <a:ext cx="5355607" cy="55226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C7F011-0A5F-44E9-88CD-C95A33351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87711" y="2039874"/>
            <a:ext cx="4043436" cy="38291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721C85-27BB-4533-A21B-C379FE03A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018850-01F1-4247-9BFD-1DDC5DDDC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365A9-4C28-480F-B370-2DFF234B7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0EAFF3-0A84-F84B-90E4-A596F00B3DC2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392559-3C15-B249-93C9-B0F7E9E5DDD8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99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7ACD69-D2F4-4938-B590-C41404901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62BD4-BA0F-4CA4-BAE3-DF2B5087C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7710" y="2160016"/>
            <a:ext cx="9486690" cy="3926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B2FEE-249E-42F1-94D8-A8C0759EF4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18632" y="6292850"/>
            <a:ext cx="30942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9AA12-8195-4182-A7AC-2E7E59DFBDAF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0C617-A890-4920-83B0-143C03349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711" y="62928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1B4F1-B06B-4BBE-BFFF-C0B386E244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9574" y="6292850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FC975-2FD7-44A5-9E78-ECBA46156075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0655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19" r:id="rId6"/>
    <p:sldLayoutId id="2147483715" r:id="rId7"/>
    <p:sldLayoutId id="2147483716" r:id="rId8"/>
    <p:sldLayoutId id="2147483717" r:id="rId9"/>
    <p:sldLayoutId id="2147483718" r:id="rId10"/>
    <p:sldLayoutId id="214748372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1C15DFD-AB97-AB43-A6C9-2808708C9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05BA89-ECA6-2247-ABBB-3C67160202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868C70C-E5C4-CD47-888C-FCB3373B6D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" descr="Cinco lâmpadas suspensas no escuro com uma lâmpada com linha elétrica">
            <a:extLst>
              <a:ext uri="{FF2B5EF4-FFF2-40B4-BE49-F238E27FC236}">
                <a16:creationId xmlns:a16="http://schemas.microsoft.com/office/drawing/2014/main" id="{A623F327-E544-4E93-B183-509B8C0BD6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430" r="-1" b="-1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B3412ACF-3EB1-7245-898E-CD37A49FEA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C4FCD04-BE66-EB44-A968-00B76DFC0F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95DECF14-7D5D-468E-8303-800F4ACCCA7C}"/>
              </a:ext>
            </a:extLst>
          </p:cNvPr>
          <p:cNvSpPr txBox="1"/>
          <p:nvPr/>
        </p:nvSpPr>
        <p:spPr>
          <a:xfrm>
            <a:off x="1885071" y="1209822"/>
            <a:ext cx="41504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5400" dirty="0"/>
              <a:t>Termografia</a:t>
            </a:r>
          </a:p>
        </p:txBody>
      </p:sp>
    </p:spTree>
    <p:extLst>
      <p:ext uri="{BB962C8B-B14F-4D97-AF65-F5344CB8AC3E}">
        <p14:creationId xmlns:p14="http://schemas.microsoft.com/office/powerpoint/2010/main" val="3600013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F4AD49-B6C3-47F8-ABC7-5E3327792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0" i="0" dirty="0">
                <a:effectLst/>
                <a:latin typeface="calibri" panose="020F0502020204030204" pitchFamily="34" charset="0"/>
              </a:rPr>
              <a:t>Economicamente, o maior objetivo de uma empresa é maximizar seus lucros.</a:t>
            </a:r>
          </a:p>
          <a:p>
            <a:r>
              <a:rPr lang="pt-BR" b="0" i="0" dirty="0">
                <a:effectLst/>
                <a:latin typeface="calibri" panose="020F0502020204030204" pitchFamily="34" charset="0"/>
              </a:rPr>
              <a:t>Para isso, é necessário a combinação de alguns fatores, como alta produtividade, alto consumo e o impedimento, ou melhor ainda, a inexistência de gastos desnecessários com manutenções corretivas não esperadas.</a:t>
            </a:r>
            <a:endParaRPr lang="pt-BR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A1A3EB12-9848-419C-8EA7-9A5842E0AA64}"/>
              </a:ext>
            </a:extLst>
          </p:cNvPr>
          <p:cNvSpPr txBox="1">
            <a:spLocks/>
          </p:cNvSpPr>
          <p:nvPr/>
        </p:nvSpPr>
        <p:spPr>
          <a:xfrm>
            <a:off x="1740110" y="607762"/>
            <a:ext cx="9486690" cy="15504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/>
              <a:t>Vantagens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5644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192CA9-5581-4036-8EF7-2FF1B4B2F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Do ponto de vista legal: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77F4922-C3E5-42B6-B470-389C05529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NR 12 e NR 10 </a:t>
            </a:r>
          </a:p>
          <a:p>
            <a:r>
              <a:rPr lang="pt-BR" dirty="0"/>
              <a:t>Existem legislações que cobram das empresas a presença de cronogramas de manutenção </a:t>
            </a:r>
            <a:r>
              <a:rPr lang="pt-BR" dirty="0" err="1"/>
              <a:t>donsiderando</a:t>
            </a:r>
            <a:r>
              <a:rPr lang="pt-BR" dirty="0"/>
              <a:t> o aspecto da segurança do trabalho </a:t>
            </a:r>
          </a:p>
        </p:txBody>
      </p:sp>
    </p:spTree>
    <p:extLst>
      <p:ext uri="{BB962C8B-B14F-4D97-AF65-F5344CB8AC3E}">
        <p14:creationId xmlns:p14="http://schemas.microsoft.com/office/powerpoint/2010/main" val="17042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9DC392-A77E-4F90-91CF-2CD367B39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Existem 3 tipos de manutenção: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2589DA0-2EE0-4D3D-A19F-95F0289E0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Preditiva</a:t>
            </a:r>
          </a:p>
          <a:p>
            <a:r>
              <a:rPr lang="pt-BR" sz="4000" dirty="0"/>
              <a:t>Preventiva</a:t>
            </a:r>
          </a:p>
          <a:p>
            <a:r>
              <a:rPr lang="pt-BR" sz="4000" dirty="0"/>
              <a:t>Corretiva</a:t>
            </a:r>
          </a:p>
          <a:p>
            <a:pPr lvl="2"/>
            <a:r>
              <a:rPr lang="pt-BR" sz="3900" dirty="0"/>
              <a:t>Planejada</a:t>
            </a:r>
          </a:p>
          <a:p>
            <a:pPr lvl="2"/>
            <a:r>
              <a:rPr lang="pt-BR" sz="3900" dirty="0"/>
              <a:t>Não planejada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5CD1C75-CF34-440C-84A6-EE39D11E86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295" y="1793472"/>
            <a:ext cx="6494608" cy="3058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0066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0C4FD8-A5F2-42FE-A299-CFC02C9A0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Preditiva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4C255A9-F4B8-4EC4-90FD-37521C727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0" i="0" dirty="0">
                <a:effectLst/>
                <a:latin typeface="Poppins" panose="020B0502040204020203" pitchFamily="2" charset="0"/>
              </a:rPr>
              <a:t>Ela permite uma avaliação precoce, permitindo que ações adequadas sejam realizadas para evitar que um equipamento seja parado sem programação.</a:t>
            </a:r>
          </a:p>
          <a:p>
            <a:r>
              <a:rPr lang="pt-BR" b="0" i="0" dirty="0">
                <a:effectLst/>
                <a:latin typeface="Poppins" panose="020B0502040204020203" pitchFamily="2" charset="0"/>
              </a:rPr>
              <a:t>Essa estratégia de manutenção é executada pelas informações coletadas, por meio, da termografia.</a:t>
            </a:r>
          </a:p>
          <a:p>
            <a:r>
              <a:rPr lang="pt-BR" dirty="0">
                <a:latin typeface="Poppins" panose="020B0502040204020203" pitchFamily="2" charset="0"/>
              </a:rPr>
              <a:t>Ela vai permitir a programação de uma manutenção preventiva.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7320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BE144D-C69C-4BD7-AADE-4D3CC9BC5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Preventiva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F0A143D-4C42-4888-862C-EE0BCAC77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Manutenção realizada com intuito de prevenir manutenções corretivas não planejadas.</a:t>
            </a:r>
          </a:p>
          <a:p>
            <a:r>
              <a:rPr lang="pt-BR" dirty="0"/>
              <a:t>Ex.: Troca de óleo do carro, consulta médica de rotina.</a:t>
            </a:r>
          </a:p>
        </p:txBody>
      </p:sp>
    </p:spTree>
    <p:extLst>
      <p:ext uri="{BB962C8B-B14F-4D97-AF65-F5344CB8AC3E}">
        <p14:creationId xmlns:p14="http://schemas.microsoft.com/office/powerpoint/2010/main" val="3491932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0A7B4E-B3AC-4BEF-9652-FEEE9D023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Corretiva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AC55B4-EFFE-4C4E-BB58-1625D1AD7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Planejada</a:t>
            </a:r>
          </a:p>
          <a:p>
            <a:pPr lvl="1"/>
            <a:r>
              <a:rPr lang="pt-BR" dirty="0"/>
              <a:t>Como resultado de uma manutenção preventiva, onde se detectam problemas programa-se uma corretiva planejada.</a:t>
            </a:r>
          </a:p>
          <a:p>
            <a:pPr lvl="1"/>
            <a:r>
              <a:rPr lang="pt-BR" dirty="0"/>
              <a:t>Manutenção preventiva do Trafo depois de indicar da preventiva ter apontado problemas</a:t>
            </a:r>
          </a:p>
          <a:p>
            <a:pPr lvl="1"/>
            <a:endParaRPr lang="pt-BR" dirty="0"/>
          </a:p>
          <a:p>
            <a:r>
              <a:rPr lang="pt-BR" dirty="0"/>
              <a:t>Não planejada</a:t>
            </a:r>
          </a:p>
          <a:p>
            <a:pPr lvl="1"/>
            <a:r>
              <a:rPr lang="pt-BR" dirty="0"/>
              <a:t>É a mais cara de todas porque envolve uma parada de fábrica ou equipamento sem prévio aviso. Normalmente é onde tudo se torna urgente por falhas de planejamento.</a:t>
            </a:r>
          </a:p>
          <a:p>
            <a:pPr marL="228600" lvl="1" indent="0">
              <a:buNone/>
            </a:pPr>
            <a:endParaRPr lang="pt-BR" dirty="0"/>
          </a:p>
          <a:p>
            <a:pPr marL="2286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4806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09029D-A775-4342-9183-7796B0361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Termografia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C947719-AD90-4C97-A59E-045E57BBC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0" i="0" dirty="0">
                <a:effectLst/>
                <a:latin typeface="calibri" panose="020F0502020204030204" pitchFamily="34" charset="0"/>
              </a:rPr>
              <a:t>A </a:t>
            </a:r>
            <a:r>
              <a:rPr lang="pt-BR" b="1" i="0" dirty="0">
                <a:effectLst/>
                <a:latin typeface="calibri" panose="020F0502020204030204" pitchFamily="34" charset="0"/>
              </a:rPr>
              <a:t>termografia </a:t>
            </a:r>
            <a:r>
              <a:rPr lang="pt-BR" b="0" i="0" dirty="0">
                <a:effectLst/>
                <a:latin typeface="calibri" panose="020F0502020204030204" pitchFamily="34" charset="0"/>
              </a:rPr>
              <a:t>é uma técnica de manutenção preditiva para medir a temperatura e a distribuição de calor. </a:t>
            </a:r>
          </a:p>
          <a:p>
            <a:pPr algn="just"/>
            <a:r>
              <a:rPr lang="pt-BR" b="0" i="0" dirty="0">
                <a:effectLst/>
                <a:latin typeface="calibri" panose="020F0502020204030204" pitchFamily="34" charset="0"/>
              </a:rPr>
              <a:t>A intenção é identificar não conformidades de origem térmica em componentes elétricos no início do processo, a fim de encontrar soluções técnicas antes da falha. </a:t>
            </a:r>
          </a:p>
          <a:p>
            <a:pPr algn="just"/>
            <a:r>
              <a:rPr lang="pt-BR" b="0" i="0" dirty="0">
                <a:effectLst/>
                <a:latin typeface="calibri" panose="020F0502020204030204" pitchFamily="34" charset="0"/>
              </a:rPr>
              <a:t>Logo, ela se torna uma ótima ferramenta de monitoramento de condição, tornando possível a realização desses serviços técnicos especializados de forma segura, confiável e prática.</a:t>
            </a:r>
          </a:p>
        </p:txBody>
      </p:sp>
      <p:pic>
        <p:nvPicPr>
          <p:cNvPr id="2050" name="Picture 2" descr="Termografia - IFELL">
            <a:extLst>
              <a:ext uri="{FF2B5EF4-FFF2-40B4-BE49-F238E27FC236}">
                <a16:creationId xmlns:a16="http://schemas.microsoft.com/office/drawing/2014/main" id="{AAF3C247-A6A5-4529-8331-ABE8655DD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2490" y="417831"/>
            <a:ext cx="2971800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9317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751958C-31F3-479B-9D95-D6BE46A0E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5006" y="1845860"/>
            <a:ext cx="9486690" cy="4076638"/>
          </a:xfrm>
        </p:spPr>
        <p:txBody>
          <a:bodyPr>
            <a:normAutofit/>
          </a:bodyPr>
          <a:lstStyle/>
          <a:p>
            <a:endParaRPr lang="pt-BR" b="0" i="0" dirty="0">
              <a:effectLst/>
              <a:latin typeface="calibri" panose="020F0502020204030204" pitchFamily="34" charset="0"/>
            </a:endParaRPr>
          </a:p>
          <a:p>
            <a:endParaRPr lang="pt-BR" b="0" i="0" dirty="0">
              <a:effectLst/>
              <a:latin typeface="calibri" panose="020F0502020204030204" pitchFamily="34" charset="0"/>
            </a:endParaRPr>
          </a:p>
          <a:p>
            <a:r>
              <a:rPr lang="pt-BR" b="0" i="0" dirty="0">
                <a:effectLst/>
                <a:latin typeface="calibri" panose="020F0502020204030204" pitchFamily="34" charset="0"/>
              </a:rPr>
              <a:t>O equipamento utilizado para medir a temperatura e a distribuição de calor é o termovisor, também conhecido como câmera termográfica. </a:t>
            </a:r>
          </a:p>
          <a:p>
            <a:r>
              <a:rPr lang="pt-BR" b="0" i="0" dirty="0">
                <a:effectLst/>
                <a:latin typeface="calibri" panose="020F0502020204030204" pitchFamily="34" charset="0"/>
              </a:rPr>
              <a:t>Através dele, é possível ter a leitura exata do sistema elétrico e saber se há alguma anomalia, como superaquecimento, sobrecarga, falha no isolamento e problemas derivados da fuga de energia. </a:t>
            </a:r>
          </a:p>
          <a:p>
            <a:r>
              <a:rPr lang="pt-BR" b="0" i="0" dirty="0">
                <a:effectLst/>
                <a:latin typeface="calibri" panose="020F0502020204030204" pitchFamily="34" charset="0"/>
              </a:rPr>
              <a:t>Ou seja, a </a:t>
            </a:r>
            <a:r>
              <a:rPr lang="pt-BR" b="1" i="0" dirty="0">
                <a:effectLst/>
                <a:latin typeface="calibri" panose="020F0502020204030204" pitchFamily="34" charset="0"/>
              </a:rPr>
              <a:t>inspeção termográfica</a:t>
            </a:r>
            <a:r>
              <a:rPr lang="pt-BR" b="0" i="0" dirty="0">
                <a:effectLst/>
                <a:latin typeface="calibri" panose="020F0502020204030204" pitchFamily="34" charset="0"/>
              </a:rPr>
              <a:t> faz uma análise preliminar completa do sistema elétrico mostrando e apontando as não conformidades em tempo real.</a:t>
            </a:r>
            <a:endParaRPr lang="pt-BR" dirty="0"/>
          </a:p>
        </p:txBody>
      </p:sp>
      <p:pic>
        <p:nvPicPr>
          <p:cNvPr id="4098" name="Picture 2" descr="Aparelho de Termografia industrial">
            <a:extLst>
              <a:ext uri="{FF2B5EF4-FFF2-40B4-BE49-F238E27FC236}">
                <a16:creationId xmlns:a16="http://schemas.microsoft.com/office/drawing/2014/main" id="{61E5D0DB-7489-4B2F-9778-CA502FC11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7644" y="418074"/>
            <a:ext cx="241935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9400ED20-B9C6-49D6-BE59-BEE7EA78B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</p:spPr>
        <p:txBody>
          <a:bodyPr/>
          <a:lstStyle/>
          <a:p>
            <a:r>
              <a:rPr lang="pt-BR" dirty="0"/>
              <a:t>Equipamento</a:t>
            </a:r>
          </a:p>
        </p:txBody>
      </p:sp>
    </p:spTree>
    <p:extLst>
      <p:ext uri="{BB962C8B-B14F-4D97-AF65-F5344CB8AC3E}">
        <p14:creationId xmlns:p14="http://schemas.microsoft.com/office/powerpoint/2010/main" val="3613914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11C364-4494-4B34-AFDD-2DC4A8EF1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0988" y="2228885"/>
            <a:ext cx="9486690" cy="3926152"/>
          </a:xfrm>
        </p:spPr>
        <p:txBody>
          <a:bodyPr/>
          <a:lstStyle/>
          <a:p>
            <a:r>
              <a:rPr lang="pt-BR" b="0" i="0" dirty="0">
                <a:effectLst/>
                <a:latin typeface="calibri" panose="020F0502020204030204" pitchFamily="34" charset="0"/>
              </a:rPr>
              <a:t>Além disso, é possível destacar duas vantagens desse processo. </a:t>
            </a:r>
          </a:p>
          <a:p>
            <a:pPr marL="0" indent="0">
              <a:buNone/>
            </a:pPr>
            <a:r>
              <a:rPr lang="pt-BR" dirty="0">
                <a:latin typeface="calibri" panose="020F0502020204030204" pitchFamily="34" charset="0"/>
              </a:rPr>
              <a:t>	D</a:t>
            </a:r>
            <a:r>
              <a:rPr lang="pt-BR" b="0" i="0" dirty="0">
                <a:effectLst/>
                <a:latin typeface="calibri" panose="020F0502020204030204" pitchFamily="34" charset="0"/>
              </a:rPr>
              <a:t>urante a</a:t>
            </a:r>
            <a:r>
              <a:rPr lang="pt-BR" b="1" i="0" dirty="0">
                <a:effectLst/>
                <a:latin typeface="calibri" panose="020F0502020204030204" pitchFamily="34" charset="0"/>
              </a:rPr>
              <a:t> inspeção termográfica</a:t>
            </a:r>
            <a:r>
              <a:rPr lang="pt-BR" b="0" i="0" dirty="0">
                <a:effectLst/>
                <a:latin typeface="calibri" panose="020F0502020204030204" pitchFamily="34" charset="0"/>
              </a:rPr>
              <a:t>, não é necessário desligar as máquinas, 	a produção da indústria a ser analisada pode continuar operando de 	forma efetiva sem ser afetada. </a:t>
            </a:r>
          </a:p>
          <a:p>
            <a:pPr marL="0" indent="0">
              <a:buNone/>
            </a:pPr>
            <a:r>
              <a:rPr lang="pt-BR" dirty="0">
                <a:latin typeface="calibri" panose="020F0502020204030204" pitchFamily="34" charset="0"/>
              </a:rPr>
              <a:t>	O</a:t>
            </a:r>
            <a:r>
              <a:rPr lang="pt-BR" b="0" i="0" dirty="0">
                <a:effectLst/>
                <a:latin typeface="calibri" panose="020F0502020204030204" pitchFamily="34" charset="0"/>
              </a:rPr>
              <a:t> fato de ser um procedimento rápido. </a:t>
            </a:r>
          </a:p>
          <a:p>
            <a:pPr marL="0" indent="0">
              <a:buNone/>
            </a:pPr>
            <a:r>
              <a:rPr lang="pt-BR" b="0" i="0" dirty="0">
                <a:effectLst/>
                <a:latin typeface="calibri" panose="020F0502020204030204" pitchFamily="34" charset="0"/>
              </a:rPr>
              <a:t>Portanto, o rendimento produtivo da indústria não é prejudicado, muito pelo contrário, a </a:t>
            </a:r>
            <a:r>
              <a:rPr lang="pt-BR" b="1" i="0" dirty="0">
                <a:effectLst/>
                <a:latin typeface="calibri" panose="020F0502020204030204" pitchFamily="34" charset="0"/>
              </a:rPr>
              <a:t>inspeção termográfica</a:t>
            </a:r>
            <a:r>
              <a:rPr lang="pt-BR" b="0" i="0" dirty="0">
                <a:effectLst/>
                <a:latin typeface="calibri" panose="020F0502020204030204" pitchFamily="34" charset="0"/>
              </a:rPr>
              <a:t> colabora para que não haja gastos desnecessários com manutenções corretiva no futuro.</a:t>
            </a:r>
            <a:endParaRPr lang="pt-BR" dirty="0"/>
          </a:p>
        </p:txBody>
      </p:sp>
      <p:pic>
        <p:nvPicPr>
          <p:cNvPr id="5122" name="Picture 2" descr="Termografia Industrial / Elétrica / Manutenção Preditiva | Facebook">
            <a:extLst>
              <a:ext uri="{FF2B5EF4-FFF2-40B4-BE49-F238E27FC236}">
                <a16:creationId xmlns:a16="http://schemas.microsoft.com/office/drawing/2014/main" id="{BAED47F1-4BC1-4566-806D-DBBD6C4764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9366" y="25734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80292C76-9FEB-417B-954B-42C9298C7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</p:spPr>
        <p:txBody>
          <a:bodyPr/>
          <a:lstStyle/>
          <a:p>
            <a:r>
              <a:rPr lang="pt-BR" dirty="0"/>
              <a:t>Vantagens</a:t>
            </a:r>
          </a:p>
        </p:txBody>
      </p:sp>
    </p:spTree>
    <p:extLst>
      <p:ext uri="{BB962C8B-B14F-4D97-AF65-F5344CB8AC3E}">
        <p14:creationId xmlns:p14="http://schemas.microsoft.com/office/powerpoint/2010/main" val="1661126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D877D76-BA48-43EC-9A5A-11668208A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0" i="0" dirty="0">
                <a:effectLst/>
                <a:latin typeface="calibri" panose="020F0502020204030204" pitchFamily="34" charset="0"/>
              </a:rPr>
              <a:t>Falando a respeito dos equipamentos e máquinas das indústrias, a melhor maneira de mantê-los funcionando é realizar análises e pequenos reparos periodicamente para evitar que eles parem de funcionar ou causem algum acidente no futuro. </a:t>
            </a:r>
          </a:p>
          <a:p>
            <a:r>
              <a:rPr lang="pt-BR" b="0" i="0" dirty="0">
                <a:effectLst/>
                <a:latin typeface="calibri" panose="020F0502020204030204" pitchFamily="34" charset="0"/>
              </a:rPr>
              <a:t>A</a:t>
            </a:r>
            <a:r>
              <a:rPr lang="pt-BR" b="1" i="0" dirty="0">
                <a:effectLst/>
                <a:latin typeface="calibri" panose="020F0502020204030204" pitchFamily="34" charset="0"/>
              </a:rPr>
              <a:t> inspeção termográfica</a:t>
            </a:r>
            <a:r>
              <a:rPr lang="pt-BR" b="0" i="0" dirty="0">
                <a:effectLst/>
                <a:latin typeface="calibri" panose="020F0502020204030204" pitchFamily="34" charset="0"/>
              </a:rPr>
              <a:t> aumenta a vida útil, a disponibilidade e o bom funcionamento do sistema elétrico, minimizando o número de falhas e protegendo especificamente aqueles que são mais valiosos.</a:t>
            </a:r>
            <a:endParaRPr lang="pt-BR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45DF5962-A1D7-4A46-8F55-D88FDD1F8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</p:spPr>
        <p:txBody>
          <a:bodyPr/>
          <a:lstStyle/>
          <a:p>
            <a:r>
              <a:rPr lang="pt-BR" dirty="0"/>
              <a:t>Vantagens</a:t>
            </a:r>
          </a:p>
        </p:txBody>
      </p:sp>
    </p:spTree>
    <p:extLst>
      <p:ext uri="{BB962C8B-B14F-4D97-AF65-F5344CB8AC3E}">
        <p14:creationId xmlns:p14="http://schemas.microsoft.com/office/powerpoint/2010/main" val="3056972728"/>
      </p:ext>
    </p:extLst>
  </p:cSld>
  <p:clrMapOvr>
    <a:masterClrMapping/>
  </p:clrMapOvr>
</p:sld>
</file>

<file path=ppt/theme/theme1.xml><?xml version="1.0" encoding="utf-8"?>
<a:theme xmlns:a="http://schemas.openxmlformats.org/drawingml/2006/main" name="InterweaveVTI">
  <a:themeElements>
    <a:clrScheme name="AnalogousFromLightSeedRightStep">
      <a:dk1>
        <a:srgbClr val="000000"/>
      </a:dk1>
      <a:lt1>
        <a:srgbClr val="FFFFFF"/>
      </a:lt1>
      <a:dk2>
        <a:srgbClr val="242F41"/>
      </a:dk2>
      <a:lt2>
        <a:srgbClr val="E8E2E4"/>
      </a:lt2>
      <a:accent1>
        <a:srgbClr val="70AC9A"/>
      </a:accent1>
      <a:accent2>
        <a:srgbClr val="65ACB6"/>
      </a:accent2>
      <a:accent3>
        <a:srgbClr val="80A5D0"/>
      </a:accent3>
      <a:accent4>
        <a:srgbClr val="6F73C9"/>
      </a:accent4>
      <a:accent5>
        <a:srgbClr val="A589D3"/>
      </a:accent5>
      <a:accent6>
        <a:srgbClr val="B66FC9"/>
      </a:accent6>
      <a:hlink>
        <a:srgbClr val="AE697E"/>
      </a:hlink>
      <a:folHlink>
        <a:srgbClr val="7F7F7F"/>
      </a:folHlink>
    </a:clrScheme>
    <a:fontScheme name="Interweave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weaveVTI" id="{2A5AE21D-FC75-4AD0-BC12-FA563BC24905}" vid="{9A4A41B8-EB69-44BB-8E15-B517E25CF8C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540</Words>
  <Application>Microsoft Office PowerPoint</Application>
  <PresentationFormat>Widescreen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Neue Haas Grotesk Text Pro</vt:lpstr>
      <vt:lpstr>Poppins</vt:lpstr>
      <vt:lpstr>InterweaveVTI</vt:lpstr>
      <vt:lpstr>Apresentação do PowerPoint</vt:lpstr>
      <vt:lpstr>Existem 3 tipos de manutenção:</vt:lpstr>
      <vt:lpstr>Preditiva</vt:lpstr>
      <vt:lpstr>Preventiva</vt:lpstr>
      <vt:lpstr>Corretiva</vt:lpstr>
      <vt:lpstr>Termografia</vt:lpstr>
      <vt:lpstr>Equipamento</vt:lpstr>
      <vt:lpstr>Vantagens</vt:lpstr>
      <vt:lpstr>Vantagens</vt:lpstr>
      <vt:lpstr>Apresentação do PowerPoint</vt:lpstr>
      <vt:lpstr>Do ponto de vista legal: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Suélim de Lima</dc:creator>
  <cp:lastModifiedBy>Suélim de Lima</cp:lastModifiedBy>
  <cp:revision>4</cp:revision>
  <dcterms:created xsi:type="dcterms:W3CDTF">2022-01-10T13:36:28Z</dcterms:created>
  <dcterms:modified xsi:type="dcterms:W3CDTF">2022-01-10T14:10:04Z</dcterms:modified>
</cp:coreProperties>
</file>